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Merriweather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Merriweather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analyticsvidhya.com/blog/2016/11/an-introduction-to-clustering-and-different-methods-of-clustering/#:~:text=Clustering%20is%20the%20task%20of,and%20assign%20them%20into%20clusters" TargetMode="External"/><Relationship Id="rId4" Type="http://schemas.openxmlformats.org/officeDocument/2006/relationships/hyperlink" Target="https://www.analyticsvidhya.com/blog/2016/11/an-introduction-to-clustering-and-different-methods-of-clustering/#:~:text=Clustering%20is%20the%20task%20of,and%20assign%20them%20into%20clusters" TargetMode="External"/><Relationship Id="rId5" Type="http://schemas.openxmlformats.org/officeDocument/2006/relationships/hyperlink" Target="https://towardsdatascience.com/the-5-clustering-algorithms-data-scientists-need-to-know-a36d136ef68" TargetMode="External"/><Relationship Id="rId6" Type="http://schemas.openxmlformats.org/officeDocument/2006/relationships/hyperlink" Target="https://www.displayr.com/what-is-hierarchical-clustering/#:~:text=Hierarchical%20clustering%2C%20also%20known%20as,broadly%20similar%20to%20each%20oth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Module : </a:t>
            </a:r>
            <a:br>
              <a:rPr lang="en-US"/>
            </a:br>
            <a:r>
              <a:rPr lang="en-US"/>
              <a:t>Data Science &amp;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692" y="238405"/>
            <a:ext cx="10515600" cy="625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57" y="365125"/>
            <a:ext cx="10534365" cy="559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445" y="218627"/>
            <a:ext cx="7535327" cy="321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8516" y="3682589"/>
            <a:ext cx="6935168" cy="321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922" y="179633"/>
            <a:ext cx="6370255" cy="346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9533" y="2641527"/>
            <a:ext cx="6887536" cy="396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do you figure out the perfect k value?</a:t>
            </a:r>
            <a:endParaRPr/>
          </a:p>
        </p:txBody>
      </p:sp>
      <p:pic>
        <p:nvPicPr>
          <p:cNvPr id="188" name="Google Shape;18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7114" r="0" t="0"/>
          <a:stretch/>
        </p:blipFill>
        <p:spPr>
          <a:xfrm>
            <a:off x="3687580" y="2267501"/>
            <a:ext cx="5399687" cy="429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1192" y="2013497"/>
            <a:ext cx="4368761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1184224" y="3623870"/>
            <a:ext cx="25496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Reduction in Variation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phere of mesh and nodes"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3928" r="1271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Hierarchical Clustering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050" y="475823"/>
            <a:ext cx="2870482" cy="22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838200" y="-1295953"/>
            <a:ext cx="4023360" cy="32022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8206" y="4109588"/>
            <a:ext cx="2999097" cy="220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4819" y="2334741"/>
            <a:ext cx="3885264" cy="2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143" y="2385866"/>
            <a:ext cx="3057364" cy="3085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5651291" y="2923082"/>
            <a:ext cx="329783" cy="107929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8324373" y="4856813"/>
            <a:ext cx="1853947" cy="557727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5088353" y="4574786"/>
            <a:ext cx="2038802" cy="1274164"/>
          </a:xfrm>
          <a:custGeom>
            <a:rect b="b" l="l" r="r" t="t"/>
            <a:pathLst>
              <a:path extrusionOk="0" h="1274164" w="2038802">
                <a:moveTo>
                  <a:pt x="809469" y="14990"/>
                </a:moveTo>
                <a:cubicBezTo>
                  <a:pt x="649574" y="19987"/>
                  <a:pt x="489260" y="17391"/>
                  <a:pt x="329783" y="29981"/>
                </a:cubicBezTo>
                <a:cubicBezTo>
                  <a:pt x="298279" y="32468"/>
                  <a:pt x="239842" y="59961"/>
                  <a:pt x="239842" y="59961"/>
                </a:cubicBezTo>
                <a:cubicBezTo>
                  <a:pt x="153719" y="146085"/>
                  <a:pt x="198411" y="123739"/>
                  <a:pt x="119921" y="149902"/>
                </a:cubicBezTo>
                <a:cubicBezTo>
                  <a:pt x="78547" y="274026"/>
                  <a:pt x="107471" y="213548"/>
                  <a:pt x="29980" y="329784"/>
                </a:cubicBezTo>
                <a:lnTo>
                  <a:pt x="0" y="374754"/>
                </a:lnTo>
                <a:cubicBezTo>
                  <a:pt x="4997" y="499672"/>
                  <a:pt x="-6251" y="626308"/>
                  <a:pt x="14990" y="749508"/>
                </a:cubicBezTo>
                <a:cubicBezTo>
                  <a:pt x="19793" y="777363"/>
                  <a:pt x="59272" y="785950"/>
                  <a:pt x="74951" y="809469"/>
                </a:cubicBezTo>
                <a:lnTo>
                  <a:pt x="134911" y="899410"/>
                </a:lnTo>
                <a:cubicBezTo>
                  <a:pt x="139908" y="914400"/>
                  <a:pt x="140030" y="932042"/>
                  <a:pt x="149901" y="944381"/>
                </a:cubicBezTo>
                <a:cubicBezTo>
                  <a:pt x="161156" y="958449"/>
                  <a:pt x="181032" y="962828"/>
                  <a:pt x="194872" y="974361"/>
                </a:cubicBezTo>
                <a:cubicBezTo>
                  <a:pt x="269731" y="1036742"/>
                  <a:pt x="205781" y="1007978"/>
                  <a:pt x="284813" y="1034321"/>
                </a:cubicBezTo>
                <a:cubicBezTo>
                  <a:pt x="337139" y="1086648"/>
                  <a:pt x="301385" y="1059833"/>
                  <a:pt x="404734" y="1094282"/>
                </a:cubicBezTo>
                <a:lnTo>
                  <a:pt x="449705" y="1109272"/>
                </a:lnTo>
                <a:cubicBezTo>
                  <a:pt x="464695" y="1114269"/>
                  <a:pt x="479346" y="1120430"/>
                  <a:pt x="494675" y="1124262"/>
                </a:cubicBezTo>
                <a:cubicBezTo>
                  <a:pt x="514662" y="1129259"/>
                  <a:pt x="534827" y="1133593"/>
                  <a:pt x="554636" y="1139253"/>
                </a:cubicBezTo>
                <a:cubicBezTo>
                  <a:pt x="569829" y="1143594"/>
                  <a:pt x="584181" y="1150815"/>
                  <a:pt x="599606" y="1154243"/>
                </a:cubicBezTo>
                <a:cubicBezTo>
                  <a:pt x="666030" y="1169004"/>
                  <a:pt x="689776" y="1164313"/>
                  <a:pt x="749508" y="1184223"/>
                </a:cubicBezTo>
                <a:cubicBezTo>
                  <a:pt x="775035" y="1192732"/>
                  <a:pt x="798354" y="1207677"/>
                  <a:pt x="824459" y="1214203"/>
                </a:cubicBezTo>
                <a:cubicBezTo>
                  <a:pt x="858736" y="1222772"/>
                  <a:pt x="894539" y="1223385"/>
                  <a:pt x="929390" y="1229194"/>
                </a:cubicBezTo>
                <a:cubicBezTo>
                  <a:pt x="954522" y="1233383"/>
                  <a:pt x="979209" y="1239995"/>
                  <a:pt x="1004341" y="1244184"/>
                </a:cubicBezTo>
                <a:cubicBezTo>
                  <a:pt x="1039192" y="1249992"/>
                  <a:pt x="1074351" y="1253802"/>
                  <a:pt x="1109272" y="1259174"/>
                </a:cubicBezTo>
                <a:cubicBezTo>
                  <a:pt x="1139312" y="1263796"/>
                  <a:pt x="1169233" y="1269167"/>
                  <a:pt x="1199213" y="1274164"/>
                </a:cubicBezTo>
                <a:cubicBezTo>
                  <a:pt x="1439056" y="1269167"/>
                  <a:pt x="1679216" y="1272481"/>
                  <a:pt x="1918741" y="1259174"/>
                </a:cubicBezTo>
                <a:cubicBezTo>
                  <a:pt x="1950294" y="1257421"/>
                  <a:pt x="2008682" y="1229194"/>
                  <a:pt x="2008682" y="1229194"/>
                </a:cubicBezTo>
                <a:cubicBezTo>
                  <a:pt x="2018675" y="1199214"/>
                  <a:pt x="2040764" y="1170785"/>
                  <a:pt x="2038662" y="1139253"/>
                </a:cubicBezTo>
                <a:cubicBezTo>
                  <a:pt x="2031533" y="1032314"/>
                  <a:pt x="2023658" y="876823"/>
                  <a:pt x="2008682" y="764499"/>
                </a:cubicBezTo>
                <a:cubicBezTo>
                  <a:pt x="2005996" y="744352"/>
                  <a:pt x="2003345" y="669476"/>
                  <a:pt x="1963711" y="659567"/>
                </a:cubicBezTo>
                <a:cubicBezTo>
                  <a:pt x="1914994" y="647388"/>
                  <a:pt x="1863777" y="649574"/>
                  <a:pt x="1813810" y="644577"/>
                </a:cubicBezTo>
                <a:cubicBezTo>
                  <a:pt x="1768644" y="614467"/>
                  <a:pt x="1762133" y="607441"/>
                  <a:pt x="1708878" y="584617"/>
                </a:cubicBezTo>
                <a:cubicBezTo>
                  <a:pt x="1694355" y="578393"/>
                  <a:pt x="1678898" y="574623"/>
                  <a:pt x="1663908" y="569626"/>
                </a:cubicBezTo>
                <a:cubicBezTo>
                  <a:pt x="1633928" y="539646"/>
                  <a:pt x="1609245" y="503204"/>
                  <a:pt x="1573967" y="479685"/>
                </a:cubicBezTo>
                <a:cubicBezTo>
                  <a:pt x="1558977" y="469692"/>
                  <a:pt x="1543065" y="460959"/>
                  <a:pt x="1528997" y="449705"/>
                </a:cubicBezTo>
                <a:cubicBezTo>
                  <a:pt x="1470207" y="402674"/>
                  <a:pt x="1532141" y="430767"/>
                  <a:pt x="1454046" y="404735"/>
                </a:cubicBezTo>
                <a:lnTo>
                  <a:pt x="1364105" y="344774"/>
                </a:lnTo>
                <a:cubicBezTo>
                  <a:pt x="1349115" y="334781"/>
                  <a:pt x="1335248" y="322851"/>
                  <a:pt x="1319134" y="314794"/>
                </a:cubicBezTo>
                <a:cubicBezTo>
                  <a:pt x="1299147" y="304800"/>
                  <a:pt x="1277358" y="297801"/>
                  <a:pt x="1259174" y="284813"/>
                </a:cubicBezTo>
                <a:cubicBezTo>
                  <a:pt x="1241923" y="272491"/>
                  <a:pt x="1231842" y="251602"/>
                  <a:pt x="1214203" y="239843"/>
                </a:cubicBezTo>
                <a:cubicBezTo>
                  <a:pt x="1188895" y="222971"/>
                  <a:pt x="1091533" y="212582"/>
                  <a:pt x="1079292" y="209862"/>
                </a:cubicBezTo>
                <a:cubicBezTo>
                  <a:pt x="1063867" y="206434"/>
                  <a:pt x="1049514" y="199213"/>
                  <a:pt x="1034321" y="194872"/>
                </a:cubicBezTo>
                <a:cubicBezTo>
                  <a:pt x="1014512" y="189212"/>
                  <a:pt x="994347" y="184879"/>
                  <a:pt x="974360" y="179882"/>
                </a:cubicBezTo>
                <a:cubicBezTo>
                  <a:pt x="959370" y="169889"/>
                  <a:pt x="946259" y="156228"/>
                  <a:pt x="929390" y="149902"/>
                </a:cubicBezTo>
                <a:cubicBezTo>
                  <a:pt x="905534" y="140956"/>
                  <a:pt x="879157" y="141092"/>
                  <a:pt x="854439" y="134912"/>
                </a:cubicBezTo>
                <a:cubicBezTo>
                  <a:pt x="713800" y="99751"/>
                  <a:pt x="976211" y="138448"/>
                  <a:pt x="674557" y="104931"/>
                </a:cubicBezTo>
                <a:cubicBezTo>
                  <a:pt x="659567" y="99934"/>
                  <a:pt x="640760" y="101114"/>
                  <a:pt x="629587" y="89941"/>
                </a:cubicBezTo>
                <a:cubicBezTo>
                  <a:pt x="609857" y="70211"/>
                  <a:pt x="614597" y="23335"/>
                  <a:pt x="614597" y="0"/>
                </a:cubicBezTo>
              </a:path>
            </a:pathLst>
          </a:cu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4826833" y="3972393"/>
            <a:ext cx="2473377" cy="2233535"/>
          </a:xfrm>
          <a:custGeom>
            <a:rect b="b" l="l" r="r" t="t"/>
            <a:pathLst>
              <a:path extrusionOk="0" h="2233535" w="2473377">
                <a:moveTo>
                  <a:pt x="2278505" y="284814"/>
                </a:moveTo>
                <a:cubicBezTo>
                  <a:pt x="2268511" y="249837"/>
                  <a:pt x="2230406" y="213447"/>
                  <a:pt x="2203554" y="179882"/>
                </a:cubicBezTo>
                <a:cubicBezTo>
                  <a:pt x="2175326" y="144597"/>
                  <a:pt x="2134991" y="115399"/>
                  <a:pt x="2098623" y="89941"/>
                </a:cubicBezTo>
                <a:cubicBezTo>
                  <a:pt x="2069105" y="69278"/>
                  <a:pt x="2042865" y="41375"/>
                  <a:pt x="2008682" y="29981"/>
                </a:cubicBezTo>
                <a:lnTo>
                  <a:pt x="1918741" y="0"/>
                </a:lnTo>
                <a:cubicBezTo>
                  <a:pt x="1818806" y="4997"/>
                  <a:pt x="1718427" y="4331"/>
                  <a:pt x="1618937" y="14991"/>
                </a:cubicBezTo>
                <a:cubicBezTo>
                  <a:pt x="1577968" y="19381"/>
                  <a:pt x="1538105" y="31941"/>
                  <a:pt x="1499016" y="44971"/>
                </a:cubicBezTo>
                <a:cubicBezTo>
                  <a:pt x="1469036" y="54964"/>
                  <a:pt x="1440638" y="73373"/>
                  <a:pt x="1409075" y="74951"/>
                </a:cubicBezTo>
                <a:lnTo>
                  <a:pt x="1109272" y="89941"/>
                </a:lnTo>
                <a:cubicBezTo>
                  <a:pt x="1064301" y="94938"/>
                  <a:pt x="1018603" y="95451"/>
                  <a:pt x="974360" y="104932"/>
                </a:cubicBezTo>
                <a:cubicBezTo>
                  <a:pt x="919882" y="116606"/>
                  <a:pt x="889246" y="144973"/>
                  <a:pt x="839449" y="164892"/>
                </a:cubicBezTo>
                <a:cubicBezTo>
                  <a:pt x="810107" y="176629"/>
                  <a:pt x="778850" y="183136"/>
                  <a:pt x="749508" y="194873"/>
                </a:cubicBezTo>
                <a:cubicBezTo>
                  <a:pt x="728760" y="203172"/>
                  <a:pt x="710951" y="218432"/>
                  <a:pt x="689547" y="224853"/>
                </a:cubicBezTo>
                <a:cubicBezTo>
                  <a:pt x="660435" y="233587"/>
                  <a:pt x="629586" y="234846"/>
                  <a:pt x="599606" y="239843"/>
                </a:cubicBezTo>
                <a:cubicBezTo>
                  <a:pt x="470730" y="325760"/>
                  <a:pt x="633788" y="222752"/>
                  <a:pt x="509665" y="284814"/>
                </a:cubicBezTo>
                <a:cubicBezTo>
                  <a:pt x="493551" y="292871"/>
                  <a:pt x="480809" y="306737"/>
                  <a:pt x="464695" y="314794"/>
                </a:cubicBezTo>
                <a:cubicBezTo>
                  <a:pt x="440628" y="326828"/>
                  <a:pt x="413266" y="331706"/>
                  <a:pt x="389744" y="344774"/>
                </a:cubicBezTo>
                <a:cubicBezTo>
                  <a:pt x="367904" y="356907"/>
                  <a:pt x="350251" y="375418"/>
                  <a:pt x="329783" y="389745"/>
                </a:cubicBezTo>
                <a:cubicBezTo>
                  <a:pt x="300265" y="410408"/>
                  <a:pt x="265320" y="424226"/>
                  <a:pt x="239842" y="449705"/>
                </a:cubicBezTo>
                <a:cubicBezTo>
                  <a:pt x="229849" y="459699"/>
                  <a:pt x="218691" y="468650"/>
                  <a:pt x="209862" y="479686"/>
                </a:cubicBezTo>
                <a:cubicBezTo>
                  <a:pt x="198608" y="493754"/>
                  <a:pt x="192621" y="511917"/>
                  <a:pt x="179882" y="524656"/>
                </a:cubicBezTo>
                <a:cubicBezTo>
                  <a:pt x="167143" y="537395"/>
                  <a:pt x="149901" y="544643"/>
                  <a:pt x="134911" y="554637"/>
                </a:cubicBezTo>
                <a:cubicBezTo>
                  <a:pt x="124918" y="569627"/>
                  <a:pt x="117670" y="586868"/>
                  <a:pt x="104931" y="599607"/>
                </a:cubicBezTo>
                <a:cubicBezTo>
                  <a:pt x="92192" y="612346"/>
                  <a:pt x="69509" y="614309"/>
                  <a:pt x="59960" y="629587"/>
                </a:cubicBezTo>
                <a:cubicBezTo>
                  <a:pt x="43211" y="656385"/>
                  <a:pt x="37644" y="688870"/>
                  <a:pt x="29980" y="719528"/>
                </a:cubicBezTo>
                <a:cubicBezTo>
                  <a:pt x="11158" y="794818"/>
                  <a:pt x="21505" y="759944"/>
                  <a:pt x="0" y="824459"/>
                </a:cubicBezTo>
                <a:cubicBezTo>
                  <a:pt x="3730" y="861761"/>
                  <a:pt x="18284" y="1028610"/>
                  <a:pt x="29980" y="1079292"/>
                </a:cubicBezTo>
                <a:cubicBezTo>
                  <a:pt x="37086" y="1110085"/>
                  <a:pt x="59960" y="1169233"/>
                  <a:pt x="59960" y="1169233"/>
                </a:cubicBezTo>
                <a:cubicBezTo>
                  <a:pt x="69959" y="1259219"/>
                  <a:pt x="73120" y="1309983"/>
                  <a:pt x="89941" y="1394086"/>
                </a:cubicBezTo>
                <a:cubicBezTo>
                  <a:pt x="94695" y="1417855"/>
                  <a:pt x="109207" y="1474016"/>
                  <a:pt x="119921" y="1499017"/>
                </a:cubicBezTo>
                <a:cubicBezTo>
                  <a:pt x="132858" y="1529204"/>
                  <a:pt x="157742" y="1577381"/>
                  <a:pt x="179882" y="1603948"/>
                </a:cubicBezTo>
                <a:cubicBezTo>
                  <a:pt x="193453" y="1620234"/>
                  <a:pt x="211281" y="1632632"/>
                  <a:pt x="224852" y="1648918"/>
                </a:cubicBezTo>
                <a:cubicBezTo>
                  <a:pt x="314797" y="1756852"/>
                  <a:pt x="189873" y="1635924"/>
                  <a:pt x="299803" y="1723869"/>
                </a:cubicBezTo>
                <a:cubicBezTo>
                  <a:pt x="310839" y="1732698"/>
                  <a:pt x="317142" y="1747530"/>
                  <a:pt x="329783" y="1753850"/>
                </a:cubicBezTo>
                <a:cubicBezTo>
                  <a:pt x="358049" y="1767983"/>
                  <a:pt x="393430" y="1766300"/>
                  <a:pt x="419724" y="1783830"/>
                </a:cubicBezTo>
                <a:cubicBezTo>
                  <a:pt x="449704" y="1803817"/>
                  <a:pt x="475482" y="1832397"/>
                  <a:pt x="509665" y="1843791"/>
                </a:cubicBezTo>
                <a:cubicBezTo>
                  <a:pt x="524655" y="1848788"/>
                  <a:pt x="539443" y="1854440"/>
                  <a:pt x="554636" y="1858781"/>
                </a:cubicBezTo>
                <a:cubicBezTo>
                  <a:pt x="592672" y="1869648"/>
                  <a:pt x="623624" y="1873357"/>
                  <a:pt x="659567" y="1888761"/>
                </a:cubicBezTo>
                <a:cubicBezTo>
                  <a:pt x="746404" y="1925976"/>
                  <a:pt x="700294" y="1921429"/>
                  <a:pt x="809469" y="1948722"/>
                </a:cubicBezTo>
                <a:cubicBezTo>
                  <a:pt x="827810" y="1953307"/>
                  <a:pt x="935133" y="1976880"/>
                  <a:pt x="974360" y="1993692"/>
                </a:cubicBezTo>
                <a:cubicBezTo>
                  <a:pt x="994899" y="2002495"/>
                  <a:pt x="1013398" y="2015827"/>
                  <a:pt x="1034321" y="2023673"/>
                </a:cubicBezTo>
                <a:cubicBezTo>
                  <a:pt x="1120394" y="2055950"/>
                  <a:pt x="1081712" y="2017387"/>
                  <a:pt x="1184223" y="2068643"/>
                </a:cubicBezTo>
                <a:cubicBezTo>
                  <a:pt x="1204210" y="2078636"/>
                  <a:pt x="1223644" y="2089820"/>
                  <a:pt x="1244183" y="2098623"/>
                </a:cubicBezTo>
                <a:cubicBezTo>
                  <a:pt x="1258707" y="2104847"/>
                  <a:pt x="1274359" y="2108066"/>
                  <a:pt x="1289154" y="2113614"/>
                </a:cubicBezTo>
                <a:cubicBezTo>
                  <a:pt x="1314349" y="2123062"/>
                  <a:pt x="1339516" y="2132666"/>
                  <a:pt x="1364105" y="2143594"/>
                </a:cubicBezTo>
                <a:cubicBezTo>
                  <a:pt x="1384525" y="2152669"/>
                  <a:pt x="1403142" y="2165728"/>
                  <a:pt x="1424065" y="2173574"/>
                </a:cubicBezTo>
                <a:cubicBezTo>
                  <a:pt x="1443355" y="2180808"/>
                  <a:pt x="1464293" y="2182644"/>
                  <a:pt x="1484026" y="2188564"/>
                </a:cubicBezTo>
                <a:cubicBezTo>
                  <a:pt x="1636179" y="2234210"/>
                  <a:pt x="1512309" y="2206214"/>
                  <a:pt x="1648918" y="2233535"/>
                </a:cubicBezTo>
                <a:cubicBezTo>
                  <a:pt x="1748852" y="2228538"/>
                  <a:pt x="1850462" y="2237441"/>
                  <a:pt x="1948721" y="2218545"/>
                </a:cubicBezTo>
                <a:cubicBezTo>
                  <a:pt x="2150803" y="2179683"/>
                  <a:pt x="1932047" y="2144155"/>
                  <a:pt x="2113613" y="2083633"/>
                </a:cubicBezTo>
                <a:lnTo>
                  <a:pt x="2158583" y="2068643"/>
                </a:lnTo>
                <a:cubicBezTo>
                  <a:pt x="2178570" y="2038663"/>
                  <a:pt x="2193066" y="2004180"/>
                  <a:pt x="2218544" y="1978702"/>
                </a:cubicBezTo>
                <a:cubicBezTo>
                  <a:pt x="2279257" y="1917989"/>
                  <a:pt x="2302799" y="1906207"/>
                  <a:pt x="2338465" y="1843791"/>
                </a:cubicBezTo>
                <a:cubicBezTo>
                  <a:pt x="2395286" y="1744355"/>
                  <a:pt x="2347398" y="1822949"/>
                  <a:pt x="2383436" y="1738859"/>
                </a:cubicBezTo>
                <a:cubicBezTo>
                  <a:pt x="2406258" y="1685607"/>
                  <a:pt x="2413288" y="1679091"/>
                  <a:pt x="2443397" y="1633928"/>
                </a:cubicBezTo>
                <a:cubicBezTo>
                  <a:pt x="2448394" y="1598951"/>
                  <a:pt x="2452067" y="1563759"/>
                  <a:pt x="2458387" y="1528997"/>
                </a:cubicBezTo>
                <a:cubicBezTo>
                  <a:pt x="2462072" y="1508728"/>
                  <a:pt x="2473377" y="1489639"/>
                  <a:pt x="2473377" y="1469037"/>
                </a:cubicBezTo>
                <a:cubicBezTo>
                  <a:pt x="2473377" y="1363987"/>
                  <a:pt x="2466764" y="1258959"/>
                  <a:pt x="2458387" y="1154243"/>
                </a:cubicBezTo>
                <a:cubicBezTo>
                  <a:pt x="2453856" y="1097606"/>
                  <a:pt x="2435388" y="1085589"/>
                  <a:pt x="2413416" y="1034322"/>
                </a:cubicBezTo>
                <a:cubicBezTo>
                  <a:pt x="2407192" y="1019798"/>
                  <a:pt x="2402767" y="1004544"/>
                  <a:pt x="2398426" y="989351"/>
                </a:cubicBezTo>
                <a:cubicBezTo>
                  <a:pt x="2392766" y="969542"/>
                  <a:pt x="2389096" y="949200"/>
                  <a:pt x="2383436" y="929391"/>
                </a:cubicBezTo>
                <a:cubicBezTo>
                  <a:pt x="2358394" y="841744"/>
                  <a:pt x="2376890" y="929908"/>
                  <a:pt x="2353456" y="824459"/>
                </a:cubicBezTo>
                <a:cubicBezTo>
                  <a:pt x="2347929" y="799588"/>
                  <a:pt x="2345169" y="774089"/>
                  <a:pt x="2338465" y="749509"/>
                </a:cubicBezTo>
                <a:cubicBezTo>
                  <a:pt x="2330150" y="719021"/>
                  <a:pt x="2316149" y="690226"/>
                  <a:pt x="2308485" y="659568"/>
                </a:cubicBezTo>
                <a:lnTo>
                  <a:pt x="2293495" y="599607"/>
                </a:lnTo>
                <a:cubicBezTo>
                  <a:pt x="2288498" y="554637"/>
                  <a:pt x="2284904" y="509488"/>
                  <a:pt x="2278505" y="464696"/>
                </a:cubicBezTo>
                <a:cubicBezTo>
                  <a:pt x="2274902" y="439474"/>
                  <a:pt x="2265330" y="415159"/>
                  <a:pt x="2263515" y="389745"/>
                </a:cubicBezTo>
                <a:cubicBezTo>
                  <a:pt x="2260311" y="344889"/>
                  <a:pt x="2288499" y="319791"/>
                  <a:pt x="2278505" y="284814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/>
          </a:p>
        </p:txBody>
      </p:sp>
      <p:pic>
        <p:nvPicPr>
          <p:cNvPr id="220" name="Google Shape;220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192" y="1526639"/>
            <a:ext cx="9522928" cy="473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6" name="Google Shape;22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17" y="530016"/>
            <a:ext cx="10693366" cy="540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659567"/>
            <a:ext cx="9796011" cy="512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Topics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Unsupervised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 means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Hierarchical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Curse Of Dimensionality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Dimensionality Reduction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PCA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60" y="365125"/>
            <a:ext cx="10798040" cy="571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99606"/>
            <a:ext cx="9993751" cy="534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48721"/>
            <a:ext cx="8985253" cy="37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805" y="417247"/>
            <a:ext cx="3483682" cy="15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Hierarchical Clustering and Heatmaps</a:t>
            </a:r>
            <a:endParaRPr/>
          </a:p>
        </p:txBody>
      </p:sp>
      <p:pic>
        <p:nvPicPr>
          <p:cNvPr id="257" name="Google Shape;257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58025" t="33006"/>
          <a:stretch/>
        </p:blipFill>
        <p:spPr>
          <a:xfrm>
            <a:off x="458329" y="2878106"/>
            <a:ext cx="3531740" cy="331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1932" y="2974961"/>
            <a:ext cx="2562583" cy="165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0048" y="1764701"/>
            <a:ext cx="5002655" cy="44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7794885" y="2893096"/>
            <a:ext cx="359764" cy="3342808"/>
          </a:xfrm>
          <a:prstGeom prst="rect">
            <a:avLst/>
          </a:pr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 flipH="1">
            <a:off x="764496" y="2185359"/>
            <a:ext cx="35317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Clustering..!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6183" y="1918741"/>
            <a:ext cx="2893102" cy="9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Hierarchical Clustering and Heatmaps</a:t>
            </a:r>
            <a:endParaRPr/>
          </a:p>
        </p:txBody>
      </p:sp>
      <p:pic>
        <p:nvPicPr>
          <p:cNvPr id="268" name="Google Shape;268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934" y="1621667"/>
            <a:ext cx="8955614" cy="487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Hierarchical Clustering : Dendrogram</a:t>
            </a:r>
            <a:endParaRPr/>
          </a:p>
        </p:txBody>
      </p:sp>
      <p:pic>
        <p:nvPicPr>
          <p:cNvPr id="274" name="Google Shape;27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097" y="2158582"/>
            <a:ext cx="7628165" cy="418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72" y="2218543"/>
            <a:ext cx="4174258" cy="300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Curse of Dimensionality</a:t>
            </a:r>
            <a:endParaRPr/>
          </a:p>
        </p:txBody>
      </p:sp>
      <p:pic>
        <p:nvPicPr>
          <p:cNvPr id="281" name="Google Shape;281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77754"/>
            <a:ext cx="10949583" cy="251137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3927424" y="6138388"/>
            <a:ext cx="85294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https://link.springer.com/referenceworkentry/10.1007%2F978-0-387-39940-9_133</a:t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946881" y="1561336"/>
            <a:ext cx="8529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if you have 100 attributes/features with you?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041443" y="5208710"/>
            <a:ext cx="103123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curse of dimensionality basically means that the error increases with the increase in the number of features. 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0" name="Google Shape;290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919" y="614594"/>
            <a:ext cx="9950235" cy="577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– Dimensionality Reduction!</a:t>
            </a:r>
            <a:endParaRPr/>
          </a:p>
        </p:txBody>
      </p:sp>
      <p:pic>
        <p:nvPicPr>
          <p:cNvPr id="296" name="Google Shape;296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00" y="2004109"/>
            <a:ext cx="8415778" cy="403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0" y="0"/>
            <a:ext cx="4319042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3"/>
          <p:cNvSpPr txBox="1"/>
          <p:nvPr>
            <p:ph type="title"/>
          </p:nvPr>
        </p:nvSpPr>
        <p:spPr>
          <a:xfrm>
            <a:off x="804672" y="1122363"/>
            <a:ext cx="330813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/>
          </a:p>
        </p:txBody>
      </p:sp>
      <p:pic>
        <p:nvPicPr>
          <p:cNvPr id="305" name="Google Shape;305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636" y="2737436"/>
            <a:ext cx="6693586" cy="31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5471418" y="209864"/>
            <a:ext cx="618996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 initial set of features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subset of F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only relevant, meaningful features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Learning</a:t>
            </a:r>
            <a:endParaRPr/>
          </a:p>
        </p:txBody>
      </p:sp>
      <p:pic>
        <p:nvPicPr>
          <p:cNvPr id="108" name="Google Shape;10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7376" t="0"/>
          <a:stretch/>
        </p:blipFill>
        <p:spPr>
          <a:xfrm>
            <a:off x="0" y="1899138"/>
            <a:ext cx="5509506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506" y="1814735"/>
            <a:ext cx="5844294" cy="400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838200" y="5724801"/>
            <a:ext cx="85953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Recommending music based on past experience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44"/>
          <p:cNvGrpSpPr/>
          <p:nvPr/>
        </p:nvGrpSpPr>
        <p:grpSpPr>
          <a:xfrm flipH="1">
            <a:off x="10741136" y="-454724"/>
            <a:ext cx="2323655" cy="2323656"/>
            <a:chOff x="-872270" y="-454724"/>
            <a:chExt cx="2323655" cy="2323656"/>
          </a:xfrm>
        </p:grpSpPr>
        <p:sp>
          <p:nvSpPr>
            <p:cNvPr id="313" name="Google Shape;313;p44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44"/>
          <p:cNvSpPr/>
          <p:nvPr/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4"/>
          <p:cNvSpPr/>
          <p:nvPr/>
        </p:nvSpPr>
        <p:spPr>
          <a:xfrm>
            <a:off x="1343436" y="5721108"/>
            <a:ext cx="2261965" cy="1136891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&#10;&#10;Description automatically generated" id="317" name="Google Shape;31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708" y="643467"/>
            <a:ext cx="9246583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23" name="Google Shape;323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77" y="245203"/>
            <a:ext cx="10181649" cy="227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350" y="2301801"/>
            <a:ext cx="4679991" cy="99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2784" y="3398340"/>
            <a:ext cx="5431360" cy="254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31" name="Google Shape;33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706" y="365125"/>
            <a:ext cx="9771231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PCA</a:t>
            </a:r>
            <a:endParaRPr/>
          </a:p>
        </p:txBody>
      </p:sp>
      <p:pic>
        <p:nvPicPr>
          <p:cNvPr id="337" name="Google Shape;33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106" y="272135"/>
            <a:ext cx="10451917" cy="569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PCA - Example</a:t>
            </a:r>
            <a:endParaRPr/>
          </a:p>
        </p:txBody>
      </p:sp>
      <p:pic>
        <p:nvPicPr>
          <p:cNvPr id="343" name="Google Shape;34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15400"/>
            <a:ext cx="5263818" cy="342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690688"/>
            <a:ext cx="8155899" cy="107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1 - D</a:t>
            </a:r>
            <a:endParaRPr/>
          </a:p>
        </p:txBody>
      </p:sp>
      <p:pic>
        <p:nvPicPr>
          <p:cNvPr id="350" name="Google Shape;350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22" y="1798819"/>
            <a:ext cx="10165836" cy="44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2 - D</a:t>
            </a:r>
            <a:endParaRPr/>
          </a:p>
        </p:txBody>
      </p:sp>
      <p:pic>
        <p:nvPicPr>
          <p:cNvPr id="356" name="Google Shape;356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2932" y="1385362"/>
            <a:ext cx="9121487" cy="513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3 - D</a:t>
            </a:r>
            <a:endParaRPr/>
          </a:p>
        </p:txBody>
      </p:sp>
      <p:pic>
        <p:nvPicPr>
          <p:cNvPr id="362" name="Google Shape;36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095" y="1514006"/>
            <a:ext cx="9167806" cy="46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4 - D</a:t>
            </a:r>
            <a:endParaRPr/>
          </a:p>
        </p:txBody>
      </p:sp>
      <p:pic>
        <p:nvPicPr>
          <p:cNvPr id="368" name="Google Shape;36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310" y="1514007"/>
            <a:ext cx="9439581" cy="422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4 - D</a:t>
            </a:r>
            <a:endParaRPr/>
          </a:p>
        </p:txBody>
      </p:sp>
      <p:pic>
        <p:nvPicPr>
          <p:cNvPr id="374" name="Google Shape;374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838200" y="1469035"/>
            <a:ext cx="9926066" cy="488162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3"/>
          <p:cNvSpPr/>
          <p:nvPr/>
        </p:nvSpPr>
        <p:spPr>
          <a:xfrm>
            <a:off x="6580682" y="1289154"/>
            <a:ext cx="4422098" cy="1783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Grouping a set of data points such that the points in the same group are more similar to each other than those in other groups(clusters)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of the methods for grouping unlabeled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Very common technique used for statistical data 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mainly used clustering algorithms :-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--- K Means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--- Hierarchical Clustering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80" name="Google Shape;380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552" y="627969"/>
            <a:ext cx="913289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584616" y="1825625"/>
            <a:ext cx="10769184" cy="4844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Clustering:</a:t>
            </a:r>
            <a:endParaRPr sz="1800" u="sng">
              <a:solidFill>
                <a:schemeClr val="hlink"/>
              </a:solidFill>
              <a:hlinkClick r:id="rId3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https://www.analyticsvidhya.com/blog/2016/11/an-introduction-to-clustering-and-different-methods-of-clustering/#:~:text=Clustering%20is%20the%20task%20of,and%20assign%20them%20into%20clusters</a:t>
            </a:r>
            <a:r>
              <a:rPr lang="en-US" sz="1800"/>
              <a:t>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https://towardsdatascience.com/the-5-clustering-algorithms-data-scientists-need-to-know-a36d136ef68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Hierarchical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https://www.displayr.com/what-is-hierarchical-clustering/#:~:text=Hierarchical%20clustering%2C%20also%20known%20as,broadly%20similar%20to%20each%20other</a:t>
            </a:r>
            <a:r>
              <a:rPr lang="en-US" sz="1800"/>
              <a:t>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Recap!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K-means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Hierarchical Clustering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Curse of Dimensionality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 Selection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 Extraction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PCA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59762" y="2953065"/>
            <a:ext cx="10334469" cy="170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                                                    Thankyou ☺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Applications of Clustering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Recommendation engines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Market segmentation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Social network analysis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Search result grouping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Medical imaging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858"/>
              </a:buClr>
              <a:buSzPts val="2800"/>
              <a:buFont typeface="Arial"/>
              <a:buChar char="•"/>
            </a:pPr>
            <a:r>
              <a:rPr b="0" i="0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Anomaly detection and more..!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838200" y="1236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128" name="Google Shape;12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179" y="1143793"/>
            <a:ext cx="7287642" cy="226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472" y="3387122"/>
            <a:ext cx="7325747" cy="25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117955" y="6415788"/>
            <a:ext cx="90131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https://www.youtube.com/watch?v=4b5d3muPQmA&amp;ab_channel=StatQuestwithJoshStarmer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838200" y="3201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568" r="2514" t="0"/>
          <a:stretch/>
        </p:blipFill>
        <p:spPr>
          <a:xfrm>
            <a:off x="14995" y="-73204"/>
            <a:ext cx="5756217" cy="22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0" l="7798" r="0" t="0"/>
          <a:stretch/>
        </p:blipFill>
        <p:spPr>
          <a:xfrm>
            <a:off x="14996" y="3596677"/>
            <a:ext cx="6098612" cy="310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229374" y="2352062"/>
            <a:ext cx="359764" cy="90079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b="0" l="0" r="0" t="16125"/>
          <a:stretch/>
        </p:blipFill>
        <p:spPr>
          <a:xfrm>
            <a:off x="5045487" y="2788170"/>
            <a:ext cx="6839328" cy="193483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6445771" y="5066672"/>
            <a:ext cx="3657599" cy="974361"/>
          </a:xfrm>
          <a:prstGeom prst="bentUpArrow">
            <a:avLst>
              <a:gd fmla="val 25000" name="adj1"/>
              <a:gd fmla="val 24231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472244" y="389746"/>
            <a:ext cx="3806601" cy="109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/>
              <a:t>&lt;&lt; ---  For the second point</a:t>
            </a:r>
            <a:endParaRPr sz="1800"/>
          </a:p>
        </p:txBody>
      </p:sp>
      <p:pic>
        <p:nvPicPr>
          <p:cNvPr id="146" name="Google Shape;14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62" y="368929"/>
            <a:ext cx="7249537" cy="20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98" y="2548515"/>
            <a:ext cx="6630325" cy="1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194" y="4316650"/>
            <a:ext cx="6506483" cy="17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339" y="2208631"/>
            <a:ext cx="7201905" cy="234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020" y="-134719"/>
            <a:ext cx="7039239" cy="20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8403" y="4391475"/>
            <a:ext cx="6935168" cy="258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